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87" r:id="rId2"/>
    <p:sldId id="257" r:id="rId3"/>
    <p:sldId id="266" r:id="rId4"/>
    <p:sldId id="268" r:id="rId5"/>
    <p:sldId id="277" r:id="rId6"/>
    <p:sldId id="279" r:id="rId7"/>
    <p:sldId id="280" r:id="rId8"/>
    <p:sldId id="284" r:id="rId9"/>
    <p:sldId id="258" r:id="rId10"/>
    <p:sldId id="278" r:id="rId11"/>
    <p:sldId id="259" r:id="rId12"/>
    <p:sldId id="281" r:id="rId13"/>
    <p:sldId id="283" r:id="rId14"/>
    <p:sldId id="262" r:id="rId15"/>
    <p:sldId id="282" r:id="rId16"/>
    <p:sldId id="264" r:id="rId17"/>
    <p:sldId id="276" r:id="rId18"/>
    <p:sldId id="285" r:id="rId19"/>
    <p:sldId id="273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324" autoAdjust="0"/>
    <p:restoredTop sz="86467" autoAdjust="0"/>
  </p:normalViewPr>
  <p:slideViewPr>
    <p:cSldViewPr>
      <p:cViewPr>
        <p:scale>
          <a:sx n="71" d="100"/>
          <a:sy n="71" d="100"/>
        </p:scale>
        <p:origin x="-157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94F20-5D2C-4BBE-BB04-A4F76D460395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33F40-998B-4406-AC1A-E08783E10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199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1AF5C2-F885-4F1C-B208-08F9C1394E2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15F23A-882C-4E5A-9307-3BA0C4792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AF5C2-F885-4F1C-B208-08F9C1394E2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5F23A-882C-4E5A-9307-3BA0C4792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D1AF5C2-F885-4F1C-B208-08F9C1394E2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15F23A-882C-4E5A-9307-3BA0C4792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AF5C2-F885-4F1C-B208-08F9C1394E2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5F23A-882C-4E5A-9307-3BA0C4792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1AF5C2-F885-4F1C-B208-08F9C1394E2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915F23A-882C-4E5A-9307-3BA0C4792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AF5C2-F885-4F1C-B208-08F9C1394E2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5F23A-882C-4E5A-9307-3BA0C4792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AF5C2-F885-4F1C-B208-08F9C1394E2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5F23A-882C-4E5A-9307-3BA0C4792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AF5C2-F885-4F1C-B208-08F9C1394E2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5F23A-882C-4E5A-9307-3BA0C4792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1AF5C2-F885-4F1C-B208-08F9C1394E2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5F23A-882C-4E5A-9307-3BA0C4792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AF5C2-F885-4F1C-B208-08F9C1394E2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5F23A-882C-4E5A-9307-3BA0C4792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AF5C2-F885-4F1C-B208-08F9C1394E2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15F23A-882C-4E5A-9307-3BA0C4792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D1AF5C2-F885-4F1C-B208-08F9C1394E24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915F23A-882C-4E5A-9307-3BA0C4792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ATXpwTtCfEo/UIgYcoWnBzI/AAAAAAAAAjY/zELDx_7tba8/s1600/sZKxhWE_B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20040"/>
            <a:ext cx="6627710" cy="65379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Answers: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1) 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2) f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3) 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4) a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5) 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6) c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7) b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8) h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86776" cy="62865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Reading comprehension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tx1"/>
                </a:solidFill>
              </a:rPr>
              <a:t>internet   newspapers and    radio		     magazines            and </a:t>
            </a:r>
            <a:r>
              <a:rPr lang="en-US" sz="3600" dirty="0" err="1" smtClean="0">
                <a:solidFill>
                  <a:schemeClr val="tx1"/>
                </a:solidFill>
              </a:rPr>
              <a:t>tv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1)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2)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3)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…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with the help of……. You can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1494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68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496"/>
            <a:ext cx="464343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00562" y="142852"/>
            <a:ext cx="48683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apparently –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очевидно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ridiculous –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нелепый, смешной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blazing row –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яростный спор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rival -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соперник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lgerian" pitchFamily="82" charset="0"/>
              </a:rPr>
              <a:t>What Rubrics Do you Know?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1428736"/>
            <a:ext cx="612068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Poli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		</a:t>
            </a:r>
          </a:p>
          <a:p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Eco		</a:t>
            </a:r>
          </a:p>
          <a:p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Soci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		</a:t>
            </a:r>
          </a:p>
          <a:p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Sci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		</a:t>
            </a:r>
          </a:p>
          <a:p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Cul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		</a:t>
            </a:r>
          </a:p>
          <a:p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Show-	</a:t>
            </a:r>
          </a:p>
          <a:p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Edu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	</a:t>
            </a:r>
          </a:p>
          <a:p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Hea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	</a:t>
            </a:r>
          </a:p>
          <a:p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Spo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	</a:t>
            </a:r>
          </a:p>
          <a:p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Au	</a:t>
            </a:r>
          </a:p>
          <a:p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Hou</a:t>
            </a:r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		</a:t>
            </a:r>
          </a:p>
          <a:p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Hu		</a:t>
            </a:r>
          </a:p>
          <a:p>
            <a:r>
              <a:rPr lang="en-US" sz="2400" dirty="0" err="1" smtClean="0">
                <a:latin typeface="Aparajita" pitchFamily="34" charset="0"/>
                <a:cs typeface="Aparajita" pitchFamily="34" charset="0"/>
              </a:rPr>
              <a:t>Fina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		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</a:p>
          <a:p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1500174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l</a:t>
            </a:r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th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parajit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1857364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mour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parajit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2214554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ture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parajit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76048" y="2552050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cation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parajit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71802" y="2928934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ence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parajit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00364" y="3357562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tics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parajit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71802" y="3714752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nomy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parajit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4071942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tos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parajit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4429132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ety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parajit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4857760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sing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parajit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5214950"/>
            <a:ext cx="112013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business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parajit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86116" y="5929330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rts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parajit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5572140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arajita" pitchFamily="34" charset="0"/>
                <a:cs typeface="Aparajita" pitchFamily="34" charset="0"/>
              </a:rPr>
              <a:t>nce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parajit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78861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51 L -0.14966 0.2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0.16719 0.4009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996 L -0.15747 0.082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14358 0.122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15747 -0.0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14357 -0.194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0.14514 -0.197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16546 0.078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14357 -0.2395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4965 0.0354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13559 -0.199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1592 -0.1136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0.15138 0.002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Answers: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214422"/>
            <a:ext cx="612068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Poli</a:t>
            </a:r>
            <a:r>
              <a:rPr lang="en-US" sz="2800" dirty="0" smtClean="0">
                <a:solidFill>
                  <a:srgbClr val="FF0000"/>
                </a:solidFill>
              </a:rPr>
              <a:t>tics</a:t>
            </a:r>
            <a:r>
              <a:rPr lang="en-US" sz="2800" dirty="0" smtClean="0"/>
              <a:t>		</a:t>
            </a:r>
          </a:p>
          <a:p>
            <a:r>
              <a:rPr lang="en-US" sz="2800" dirty="0" smtClean="0"/>
              <a:t>Eco</a:t>
            </a:r>
            <a:r>
              <a:rPr lang="en-US" sz="2800" dirty="0" smtClean="0">
                <a:solidFill>
                  <a:srgbClr val="FF0000"/>
                </a:solidFill>
              </a:rPr>
              <a:t>nomy	</a:t>
            </a:r>
            <a:r>
              <a:rPr lang="en-US" sz="2800" dirty="0" smtClean="0"/>
              <a:t>	</a:t>
            </a:r>
          </a:p>
          <a:p>
            <a:r>
              <a:rPr lang="en-US" sz="2800" dirty="0" smtClean="0"/>
              <a:t>Soci</a:t>
            </a:r>
            <a:r>
              <a:rPr lang="en-US" sz="2800" dirty="0" smtClean="0">
                <a:solidFill>
                  <a:srgbClr val="FF0000"/>
                </a:solidFill>
              </a:rPr>
              <a:t>ety</a:t>
            </a:r>
            <a:r>
              <a:rPr lang="en-US" sz="2800" dirty="0" smtClean="0"/>
              <a:t>		</a:t>
            </a:r>
          </a:p>
          <a:p>
            <a:r>
              <a:rPr lang="en-US" sz="2800" dirty="0" smtClean="0"/>
              <a:t>Sci</a:t>
            </a:r>
            <a:r>
              <a:rPr lang="en-US" sz="2800" dirty="0" smtClean="0">
                <a:solidFill>
                  <a:srgbClr val="FF0000"/>
                </a:solidFill>
              </a:rPr>
              <a:t>ence</a:t>
            </a:r>
            <a:r>
              <a:rPr lang="en-US" sz="2800" dirty="0" smtClean="0"/>
              <a:t>		</a:t>
            </a:r>
          </a:p>
          <a:p>
            <a:r>
              <a:rPr lang="en-US" sz="2800" dirty="0" smtClean="0"/>
              <a:t>Cul</a:t>
            </a:r>
            <a:r>
              <a:rPr lang="en-US" sz="2800" dirty="0" smtClean="0">
                <a:solidFill>
                  <a:srgbClr val="FF0000"/>
                </a:solidFill>
              </a:rPr>
              <a:t>ture</a:t>
            </a:r>
            <a:r>
              <a:rPr lang="en-US" sz="2800" dirty="0" smtClean="0"/>
              <a:t>		</a:t>
            </a:r>
          </a:p>
          <a:p>
            <a:r>
              <a:rPr lang="en-US" sz="2800" dirty="0" smtClean="0"/>
              <a:t>Show-</a:t>
            </a:r>
            <a:r>
              <a:rPr lang="en-US" sz="2800" dirty="0" smtClean="0">
                <a:solidFill>
                  <a:srgbClr val="FF0000"/>
                </a:solidFill>
              </a:rPr>
              <a:t>business</a:t>
            </a:r>
            <a:r>
              <a:rPr lang="en-US" sz="2800" dirty="0" smtClean="0"/>
              <a:t>	</a:t>
            </a:r>
          </a:p>
          <a:p>
            <a:r>
              <a:rPr lang="en-US" sz="2800" dirty="0" smtClean="0"/>
              <a:t>Edu</a:t>
            </a:r>
            <a:r>
              <a:rPr lang="en-US" sz="2800" dirty="0" smtClean="0">
                <a:solidFill>
                  <a:srgbClr val="FF0000"/>
                </a:solidFill>
              </a:rPr>
              <a:t>cation</a:t>
            </a:r>
            <a:r>
              <a:rPr lang="en-US" sz="2800" dirty="0" smtClean="0"/>
              <a:t>	</a:t>
            </a:r>
          </a:p>
          <a:p>
            <a:r>
              <a:rPr lang="en-US" sz="2800" dirty="0" smtClean="0"/>
              <a:t>Hea</a:t>
            </a:r>
            <a:r>
              <a:rPr lang="en-US" sz="2800" dirty="0" smtClean="0">
                <a:solidFill>
                  <a:srgbClr val="FF0000"/>
                </a:solidFill>
              </a:rPr>
              <a:t>lth</a:t>
            </a:r>
            <a:r>
              <a:rPr lang="en-US" sz="2800" dirty="0" smtClean="0"/>
              <a:t>	</a:t>
            </a:r>
          </a:p>
          <a:p>
            <a:r>
              <a:rPr lang="en-US" sz="2800" dirty="0" smtClean="0"/>
              <a:t>Spo</a:t>
            </a:r>
            <a:r>
              <a:rPr lang="en-US" sz="2800" dirty="0" smtClean="0">
                <a:solidFill>
                  <a:srgbClr val="FF0000"/>
                </a:solidFill>
              </a:rPr>
              <a:t>rts</a:t>
            </a:r>
            <a:r>
              <a:rPr lang="en-US" sz="2800" dirty="0" smtClean="0"/>
              <a:t>	</a:t>
            </a:r>
          </a:p>
          <a:p>
            <a:r>
              <a:rPr lang="en-US" sz="2800" dirty="0" smtClean="0"/>
              <a:t>Au</a:t>
            </a:r>
            <a:r>
              <a:rPr lang="en-US" sz="2800" dirty="0" smtClean="0">
                <a:solidFill>
                  <a:srgbClr val="FF0000"/>
                </a:solidFill>
              </a:rPr>
              <a:t>tos</a:t>
            </a:r>
            <a:r>
              <a:rPr lang="en-US" sz="2800" dirty="0" smtClean="0"/>
              <a:t>	</a:t>
            </a:r>
          </a:p>
          <a:p>
            <a:r>
              <a:rPr lang="en-US" sz="2800" dirty="0" smtClean="0"/>
              <a:t>Hou</a:t>
            </a:r>
            <a:r>
              <a:rPr lang="en-US" sz="2800" dirty="0" smtClean="0">
                <a:solidFill>
                  <a:srgbClr val="FF0000"/>
                </a:solidFill>
              </a:rPr>
              <a:t>sing</a:t>
            </a:r>
            <a:r>
              <a:rPr lang="en-US" sz="2800" dirty="0" smtClean="0"/>
              <a:t>		</a:t>
            </a:r>
          </a:p>
          <a:p>
            <a:r>
              <a:rPr lang="en-US" sz="2800" dirty="0" err="1" smtClean="0"/>
              <a:t>Hu</a:t>
            </a:r>
            <a:r>
              <a:rPr lang="en-US" sz="2800" dirty="0" err="1" smtClean="0">
                <a:solidFill>
                  <a:srgbClr val="FF0000"/>
                </a:solidFill>
              </a:rPr>
              <a:t>mour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smtClean="0"/>
              <a:t>	</a:t>
            </a:r>
          </a:p>
          <a:p>
            <a:r>
              <a:rPr lang="en-US" sz="2800" dirty="0" smtClean="0"/>
              <a:t>Fina</a:t>
            </a:r>
            <a:r>
              <a:rPr lang="en-US" sz="2800" dirty="0" smtClean="0">
                <a:solidFill>
                  <a:srgbClr val="FF0000"/>
                </a:solidFill>
              </a:rPr>
              <a:t>nce	</a:t>
            </a:r>
            <a:r>
              <a:rPr lang="en-US" dirty="0" smtClean="0"/>
              <a:t>	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000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ea typeface="Adobe Heiti Std R"/>
                <a:cs typeface="Times New Roman" pitchFamily="18" charset="0"/>
              </a:rPr>
              <a:t>1.Which rubrics do you prefer?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ea typeface="Adobe Heiti Std R"/>
                <a:cs typeface="Times New Roman" pitchFamily="18" charset="0"/>
              </a:rPr>
              <a:t>2.What types of mass media do you use to keep up on news?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ea typeface="Adobe Heiti Std R"/>
                <a:cs typeface="Times New Roman" pitchFamily="18" charset="0"/>
              </a:rPr>
              <a:t>3.What is your favourite one?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4929198"/>
            <a:ext cx="3193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tend to think that…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5013176"/>
            <a:ext cx="2534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seems to me...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643578"/>
            <a:ext cx="2577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my opinion…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602128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 far as I’m concerned….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4572008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prefer…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5445224"/>
            <a:ext cx="2334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Moreover, I …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0"/>
            <a:ext cx="27146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Politics		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Economy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Society		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Science		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Culture		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Show-business	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Education	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Health	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Sports	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Autos	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Housing		</a:t>
            </a:r>
          </a:p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Humour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		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Finance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407194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 for me…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6143644"/>
            <a:ext cx="2472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my mind, …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td1.mycdn.me/image?id=856132141889&amp;t=20&amp;plc=WEB&amp;tkn=*tGYBy1Tptbc0XfOfEEaN7BWTeb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4273549" cy="3205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3951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lgerian" pitchFamily="82" charset="0"/>
              </a:rPr>
              <a:t>Homework: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0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 project “Pros and cons of mass media”</a:t>
            </a:r>
            <a:r>
              <a:rPr lang="ru-RU" sz="2800" dirty="0" smtClean="0"/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image.slidesharecdn.com/assignment8draft3-121023063028-phpapp02/95/assignment-8-draft-3-5-638.jpg?cb=13509750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7256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242048" cy="64294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reflection</a:t>
            </a:r>
            <a:endParaRPr lang="ru-RU" dirty="0"/>
          </a:p>
        </p:txBody>
      </p:sp>
      <p:pic>
        <p:nvPicPr>
          <p:cNvPr id="31746" name="Picture 2" descr="https://ds03.infourok.ru/uploads/ex/090e/0000572d-fc389497/hello_html_2a8819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8749595" cy="1928826"/>
          </a:xfrm>
          <a:prstGeom prst="rect">
            <a:avLst/>
          </a:prstGeom>
          <a:noFill/>
        </p:spPr>
      </p:pic>
      <p:pic>
        <p:nvPicPr>
          <p:cNvPr id="31748" name="Picture 4" descr="https://fs00.infourok.ru/images/doc/95/112920/hello_html_m68ae06f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8715404" cy="1785950"/>
          </a:xfrm>
          <a:prstGeom prst="rect">
            <a:avLst/>
          </a:prstGeom>
          <a:noFill/>
        </p:spPr>
      </p:pic>
      <p:pic>
        <p:nvPicPr>
          <p:cNvPr id="31750" name="Picture 6" descr="http://www.wrede-institut.de/typo3temp/pics/26286925b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09875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6764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>Ladder of success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04864"/>
            <a:ext cx="3816424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EXCELLENT</a:t>
            </a:r>
            <a:endParaRPr lang="ru-RU" sz="4800" dirty="0" smtClean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501008"/>
            <a:ext cx="5472608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GOOD</a:t>
            </a:r>
            <a:endParaRPr lang="ru-RU" sz="4800" dirty="0" smtClean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797152"/>
            <a:ext cx="6696744" cy="12961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NOT BAD</a:t>
            </a:r>
            <a:endParaRPr lang="ru-RU" sz="4800" dirty="0" smtClean="0">
              <a:solidFill>
                <a:schemeClr val="tx1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5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2605398" cy="2305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36739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lgerian" pitchFamily="82" charset="0"/>
                <a:cs typeface="Times New Roman" pitchFamily="18" charset="0"/>
              </a:rPr>
              <a:t>What is the topic of our lesson?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5721" y="4293096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3356992"/>
            <a:ext cx="2354124" cy="3128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6945" y="5390934"/>
            <a:ext cx="3247055" cy="1467066"/>
          </a:xfrm>
          <a:prstGeom prst="rect">
            <a:avLst/>
          </a:prstGeom>
        </p:spPr>
      </p:pic>
      <p:pic>
        <p:nvPicPr>
          <p:cNvPr id="13314" name="Picture 2" descr="http://nosh-ershovo.odinedu.ru/school_life/radio/pho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18" y="428605"/>
            <a:ext cx="2786082" cy="2786082"/>
          </a:xfrm>
          <a:prstGeom prst="rect">
            <a:avLst/>
          </a:prstGeom>
          <a:noFill/>
        </p:spPr>
      </p:pic>
      <p:pic>
        <p:nvPicPr>
          <p:cNvPr id="13316" name="Picture 4" descr="https://novabiz.ru/files/images/investicii-v-interne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857232"/>
            <a:ext cx="3241935" cy="2368132"/>
          </a:xfrm>
          <a:prstGeom prst="rect">
            <a:avLst/>
          </a:prstGeom>
          <a:noFill/>
        </p:spPr>
      </p:pic>
      <p:pic>
        <p:nvPicPr>
          <p:cNvPr id="13320" name="Picture 8" descr="http://biznesklas.ru/images/news/79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1106" y="3286124"/>
            <a:ext cx="4032894" cy="2071692"/>
          </a:xfrm>
          <a:prstGeom prst="rect">
            <a:avLst/>
          </a:prstGeom>
          <a:noFill/>
        </p:spPr>
      </p:pic>
      <p:pic>
        <p:nvPicPr>
          <p:cNvPr id="13318" name="Picture 6" descr="http://www.qstv.ru/img/9039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3571876"/>
            <a:ext cx="3086035" cy="3286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7542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4.infourok.ru/uploads/ex/0348/00022627-25d20936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533400"/>
            <a:ext cx="6429388" cy="57531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i="1" dirty="0" smtClean="0">
                <a:latin typeface="Algerian" pitchFamily="82" charset="0"/>
              </a:rPr>
              <a:t/>
            </a:r>
            <a:br>
              <a:rPr lang="en-US" sz="4400" i="1" dirty="0" smtClean="0">
                <a:latin typeface="Algerian" pitchFamily="82" charset="0"/>
              </a:rPr>
            </a:br>
            <a:r>
              <a:rPr lang="en-US" sz="16700" i="1" dirty="0" smtClean="0">
                <a:latin typeface="Algerian" pitchFamily="82" charset="0"/>
              </a:rPr>
              <a:t>MASS MEDIA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39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0"/>
            <a:ext cx="7892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lgerian" pitchFamily="82" charset="0"/>
              </a:rPr>
              <a:t>What </a:t>
            </a:r>
            <a:r>
              <a:rPr lang="en-US" sz="4800" b="1" dirty="0" smtClean="0">
                <a:solidFill>
                  <a:srgbClr val="FF0000"/>
                </a:solidFill>
                <a:latin typeface="Algerian" pitchFamily="82" charset="0"/>
              </a:rPr>
              <a:t>are the aims of our lesson?</a:t>
            </a:r>
            <a:endParaRPr lang="en-US" sz="4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1714488"/>
            <a:ext cx="85725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400" dirty="0" smtClean="0">
                <a:solidFill>
                  <a:srgbClr val="002060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TO LEARN NEW WORDS;</a:t>
            </a:r>
            <a:endParaRPr lang="ru-RU" sz="4400" dirty="0" smtClean="0"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TO DO EXERCISES;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TO TALK ABOUT MASS</a:t>
            </a:r>
            <a:r>
              <a:rPr kumimoji="0" lang="en-US" sz="4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 MEDIA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TO DO READING AND LISTENING TASKS;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TO DISCUSS DIFFERENT TYPES OF MEDIA.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2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42048" cy="822944"/>
          </a:xfrm>
        </p:spPr>
        <p:txBody>
          <a:bodyPr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CHECKING HOMEWORK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103674"/>
            <a:ext cx="8429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002060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Telling stories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002060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“My contact with aliens”</a:t>
            </a:r>
            <a:endParaRPr lang="ru-RU" sz="5400" dirty="0" smtClean="0">
              <a:latin typeface="Arial" pitchFamily="34" charset="0"/>
              <a:cs typeface="Aharoni" pitchFamily="2" charset="-79"/>
            </a:endParaRPr>
          </a:p>
        </p:txBody>
      </p:sp>
      <p:pic>
        <p:nvPicPr>
          <p:cNvPr id="28674" name="Picture 2" descr="https://www.gismeteo.ru/static/news/img/src/13501/fe5693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71546"/>
            <a:ext cx="5000660" cy="4053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newspapers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28671"/>
            <a:ext cx="82867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300" b="1" dirty="0" smtClean="0">
                <a:solidFill>
                  <a:srgbClr val="C00000"/>
                </a:solidFill>
              </a:rPr>
              <a:t>A Tabloid </a:t>
            </a:r>
            <a:r>
              <a:rPr lang="en-US" sz="4300" b="1" dirty="0" smtClean="0"/>
              <a:t>is a newspaper with half-size pages; includes sensational crime stories, astrology, and celebrity gossip; is yellow press, easy for reading.</a:t>
            </a:r>
          </a:p>
          <a:p>
            <a:r>
              <a:rPr lang="en-US" sz="4300" b="1" dirty="0" smtClean="0">
                <a:solidFill>
                  <a:srgbClr val="C00000"/>
                </a:solidFill>
              </a:rPr>
              <a:t>A Broadsheet </a:t>
            </a:r>
            <a:r>
              <a:rPr lang="en-US" sz="4300" b="1" dirty="0" smtClean="0"/>
              <a:t>is a serious, quality and independent newspaper.</a:t>
            </a:r>
            <a:endParaRPr lang="ru-RU" sz="4300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143900" cy="7515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types of newspapers are these? A tabloid or a broadsheet?</a:t>
            </a:r>
            <a:endParaRPr lang="ru-RU" dirty="0"/>
          </a:p>
        </p:txBody>
      </p:sp>
      <p:pic>
        <p:nvPicPr>
          <p:cNvPr id="3" name="Picture 2" descr="https://im0-tub-ru.yandex.net/i?id=587abc08a6a520533046aec56c2479ba&amp;n=33&amp;h=215&amp;w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0173"/>
            <a:ext cx="6072198" cy="421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200px-DailyMirr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9736" y="1142984"/>
            <a:ext cx="2664264" cy="33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xpressFrontPage2008-11-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00826" y="3214686"/>
            <a:ext cx="2643174" cy="36433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0496" cy="691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3290" y="928670"/>
            <a:ext cx="5600710" cy="180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544" y="1124744"/>
            <a:ext cx="80292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1.Tabloid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2.Broadsheet           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3.Article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4.Headline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5.Advert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6.Review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7.Editor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8.Circulation                        </a:t>
            </a:r>
            <a:endParaRPr lang="en-US" sz="2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04664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lgerian" pitchFamily="82" charset="0"/>
              </a:rPr>
              <a:t>Match the words to the definitions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7258" y="3160257"/>
            <a:ext cx="615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d) a newspaper that has got short articles, lots of pictures.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63262" y="437324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f) a newspaper that has got longer articles, more serious news.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27258" y="499120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g) a piece of writing about an important subject.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56095" y="1357775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a) a title in large letters above the report, article 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27258" y="3726913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e) words and pictures about a product, to make people buy it.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94911" y="2566676"/>
            <a:ext cx="559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c) an article giving an opinion of new films, books, etc.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56095" y="1947733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b)</a:t>
            </a:r>
            <a:r>
              <a:rPr lang="ru-RU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person in control of the daily production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24935" y="563753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h) number of readers.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4417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04132 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132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0.00092 L -0.046 0.452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22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-0.00301 L -0.03819 -0.26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-130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0382 -0.00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" y="-3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3837 -0.3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176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0382 -0.35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" y="-1794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04062 -0.0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-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16 -0.00532 L -0.04948 0.25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347</Words>
  <Application>Microsoft Office PowerPoint</Application>
  <PresentationFormat>Экран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Слайд 1</vt:lpstr>
      <vt:lpstr>Слайд 2</vt:lpstr>
      <vt:lpstr> MASS MEDIA </vt:lpstr>
      <vt:lpstr>Слайд 4</vt:lpstr>
      <vt:lpstr>CHECKING HOMEWORK</vt:lpstr>
      <vt:lpstr>newspapers</vt:lpstr>
      <vt:lpstr>What types of newspapers are these? A tabloid or a broadsheet?</vt:lpstr>
      <vt:lpstr>Слайд 8</vt:lpstr>
      <vt:lpstr>Слайд 9</vt:lpstr>
      <vt:lpstr>Answers:  1) d 2) f 3) g 4) a 5) E 6) c 7) b 8) h </vt:lpstr>
      <vt:lpstr>Reading comprehension   internet   newspapers and    radio       magazines            and tv 1) 2) 3) …   with the help of……. You can</vt:lpstr>
      <vt:lpstr>Слайд 12</vt:lpstr>
      <vt:lpstr>Слайд 13</vt:lpstr>
      <vt:lpstr>What Rubrics Do you Know?</vt:lpstr>
      <vt:lpstr>Answers: </vt:lpstr>
      <vt:lpstr>Слайд 16</vt:lpstr>
      <vt:lpstr>Слайд 17</vt:lpstr>
      <vt:lpstr>reflection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NEWSPAPERS AND THE MEDIA</dc:title>
  <dc:creator>Admin</dc:creator>
  <cp:lastModifiedBy>Диана</cp:lastModifiedBy>
  <cp:revision>90</cp:revision>
  <dcterms:created xsi:type="dcterms:W3CDTF">2012-11-11T10:45:53Z</dcterms:created>
  <dcterms:modified xsi:type="dcterms:W3CDTF">2018-02-11T14:10:18Z</dcterms:modified>
</cp:coreProperties>
</file>